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ЗДАНИИ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обучающихся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61333" y="2060848"/>
            <a:ext cx="8275163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ru-RU" dirty="0"/>
              <a:t>При нахождении вне здания объекта немедленно уйти в сторону от здания, в котором находится преступник, по возможности покинуть территорию </a:t>
            </a:r>
            <a:r>
              <a:rPr lang="ru-RU" dirty="0" smtClean="0"/>
              <a:t>объекта.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Сообщить </a:t>
            </a:r>
            <a:r>
              <a:rPr lang="ru-RU" dirty="0"/>
              <a:t>родителям (законным представителям) о своем месте </a:t>
            </a:r>
            <a:r>
              <a:rPr lang="ru-RU" dirty="0" smtClean="0"/>
              <a:t>нахождения.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случае нахождения в непосредственной близости работника </a:t>
            </a:r>
            <a:r>
              <a:rPr lang="ru-RU" dirty="0" smtClean="0"/>
              <a:t>Университета/охраны </a:t>
            </a:r>
            <a:r>
              <a:rPr lang="ru-RU" dirty="0"/>
              <a:t>сообщить ему об опасности и далее действовать по его указаниям.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Если есть возможность - покинуть </a:t>
            </a:r>
            <a:r>
              <a:rPr lang="ru-RU" dirty="0"/>
              <a:t>помещение: через окно, запасный </a:t>
            </a:r>
            <a:r>
              <a:rPr lang="ru-RU" dirty="0" smtClean="0"/>
              <a:t>выход.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Незамедлительно </a:t>
            </a:r>
            <a:r>
              <a:rPr lang="ru-RU" dirty="0"/>
              <a:t>уйти как можно дальше и сообщить о случившимся в правоохранительные </a:t>
            </a:r>
            <a:r>
              <a:rPr lang="ru-RU" dirty="0" smtClean="0"/>
              <a:t>органы</a:t>
            </a:r>
            <a:r>
              <a:rPr lang="ru-RU" dirty="0"/>
              <a:t> </a:t>
            </a:r>
            <a:r>
              <a:rPr lang="ru-RU" dirty="0" smtClean="0"/>
              <a:t>– 102.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29547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36151" y="5373216"/>
            <a:ext cx="792552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dirty="0" smtClean="0"/>
              <a:t>При </a:t>
            </a:r>
            <a:r>
              <a:rPr lang="ru-RU" dirty="0"/>
              <a:t>нахождении в здании переместиться в ближайшее помещение или в сторону работника организации, сообщить ему об опасности и далее действовать по его указаниям</a:t>
            </a:r>
            <a:r>
              <a:rPr lang="ru-RU" dirty="0" smtClean="0"/>
              <a:t>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65357" y="2177289"/>
            <a:ext cx="8069542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Действовать </a:t>
            </a:r>
            <a:r>
              <a:rPr lang="ru-RU" dirty="0"/>
              <a:t>четко, без суеты.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З</a:t>
            </a:r>
            <a:r>
              <a:rPr lang="ru-RU" dirty="0" smtClean="0"/>
              <a:t>акрыть </a:t>
            </a:r>
            <a:r>
              <a:rPr lang="ru-RU" dirty="0" smtClean="0"/>
              <a:t>помещение на </a:t>
            </a:r>
            <a:r>
              <a:rPr lang="ru-RU" dirty="0"/>
              <a:t>ключ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нет ключа </a:t>
            </a:r>
            <a:r>
              <a:rPr lang="ru-RU" dirty="0" err="1"/>
              <a:t>забрикадировать</a:t>
            </a:r>
            <a:r>
              <a:rPr lang="ru-RU" dirty="0"/>
              <a:t> вход всеми доступными средствами партами, шкафом, стульями, веревками (шнурками) и т.п</a:t>
            </a:r>
            <a:r>
              <a:rPr lang="ru-RU" dirty="0" smtClean="0"/>
              <a:t>.).</a:t>
            </a:r>
          </a:p>
          <a:p>
            <a:pPr marL="285750" lvl="0" indent="-285750">
              <a:buFontTx/>
              <a:buChar char="-"/>
            </a:pPr>
            <a:r>
              <a:rPr lang="ru-RU" dirty="0"/>
              <a:t>Помочь работнику </a:t>
            </a:r>
            <a:r>
              <a:rPr lang="ru-RU" dirty="0" smtClean="0"/>
              <a:t>Университета </a:t>
            </a:r>
            <a:r>
              <a:rPr lang="ru-RU" dirty="0"/>
              <a:t>заблокировать входы, в том числе с помощью мебели (самостоятельно заблокировать входы, если рядом не оказалось работника).</a:t>
            </a:r>
          </a:p>
          <a:p>
            <a:r>
              <a:rPr lang="ru-RU" dirty="0" smtClean="0"/>
              <a:t>3. </a:t>
            </a:r>
            <a:r>
              <a:rPr lang="ru-RU" b="1" dirty="0"/>
              <a:t>Выключить свет в помещении</a:t>
            </a:r>
            <a:r>
              <a:rPr lang="ru-RU" dirty="0"/>
              <a:t> (в тёмное время суток</a:t>
            </a:r>
            <a:r>
              <a:rPr lang="ru-RU" dirty="0" smtClean="0"/>
              <a:t>).</a:t>
            </a:r>
          </a:p>
          <a:p>
            <a:r>
              <a:rPr lang="ru-RU" b="1" dirty="0" smtClean="0"/>
              <a:t>4. Обеспечить </a:t>
            </a:r>
            <a:r>
              <a:rPr lang="ru-RU" b="1" dirty="0"/>
              <a:t>тишину и выключить звук на мобильных устройствах,</a:t>
            </a:r>
            <a:r>
              <a:rPr lang="ru-RU" dirty="0"/>
              <a:t> (чтобы не привлекать внимание преступника(</a:t>
            </a:r>
            <a:r>
              <a:rPr lang="ru-RU" dirty="0" err="1"/>
              <a:t>ов</a:t>
            </a:r>
            <a:r>
              <a:rPr lang="ru-RU" dirty="0"/>
              <a:t>).</a:t>
            </a:r>
          </a:p>
          <a:p>
            <a:pPr lvl="0"/>
            <a:r>
              <a:rPr lang="ru-RU" dirty="0" smtClean="0"/>
              <a:t>5. </a:t>
            </a:r>
            <a:r>
              <a:rPr lang="ru-RU" dirty="0"/>
              <a:t>Разместиться наиболее безопасным из возможных способов, как можно дальше от входов, ближе к капитальным стенам, ниже уровня оконных проемов, под прикрытием мебели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</a:t>
            </a:r>
            <a:r>
              <a:rPr lang="ru-RU" dirty="0"/>
              <a:t>Сохранять спокойствие, разговаривать тихо, внимательно слушать и выполнять указания работника </a:t>
            </a:r>
            <a:r>
              <a:rPr lang="ru-RU" dirty="0" smtClean="0"/>
              <a:t>Университета.</a:t>
            </a:r>
          </a:p>
          <a:p>
            <a:pPr lvl="0"/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53095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7. </a:t>
            </a:r>
            <a:r>
              <a:rPr lang="ru-RU" dirty="0"/>
              <a:t>Оказать помощь и поддержку другим обучающимся только по указанию работника </a:t>
            </a:r>
            <a:r>
              <a:rPr lang="ru-RU" dirty="0" smtClean="0"/>
              <a:t>Университета.</a:t>
            </a:r>
          </a:p>
          <a:p>
            <a:r>
              <a:rPr lang="ru-RU" dirty="0" smtClean="0"/>
              <a:t>8. </a:t>
            </a:r>
            <a:r>
              <a:rPr lang="ru-RU" dirty="0"/>
              <a:t>Ожидать прибытия оперативных служб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 Разблокировать </a:t>
            </a:r>
            <a:r>
              <a:rPr lang="ru-RU" dirty="0"/>
              <a:t>выходы и выходить из помещения только по указанию работника </a:t>
            </a:r>
            <a:r>
              <a:rPr lang="ru-RU" dirty="0" smtClean="0"/>
              <a:t>Университета, </a:t>
            </a:r>
            <a:r>
              <a:rPr lang="ru-RU" dirty="0"/>
              <a:t>руководителя или </a:t>
            </a:r>
            <a:r>
              <a:rPr lang="ru-RU" dirty="0" smtClean="0"/>
              <a:t>полиции</a:t>
            </a:r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1305" y="4365104"/>
            <a:ext cx="7416824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Если звоните в полицию - 102.</a:t>
            </a:r>
            <a:endParaRPr lang="ru-RU" u="sng" dirty="0"/>
          </a:p>
          <a:p>
            <a:pPr marL="285750" indent="-285750">
              <a:buFontTx/>
              <a:buChar char="-"/>
            </a:pPr>
            <a:r>
              <a:rPr lang="ru-RU" dirty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/>
              <a:t>Номер телефона свой и окружающих </a:t>
            </a:r>
          </a:p>
          <a:p>
            <a:r>
              <a:rPr lang="ru-RU" b="1" dirty="0"/>
              <a:t>Телефон в беззвучном режиме! Переданную информацию – удалить.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3861048"/>
            <a:ext cx="8069542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провоцировать нарушителя;</a:t>
            </a:r>
          </a:p>
          <a:p>
            <a:r>
              <a:rPr lang="ru-RU" dirty="0"/>
              <a:t>-  </a:t>
            </a:r>
            <a:r>
              <a:rPr lang="ru-RU" dirty="0" smtClean="0"/>
              <a:t>Не </a:t>
            </a:r>
            <a:r>
              <a:rPr lang="ru-RU" dirty="0"/>
              <a:t>смотреть ему/им в глаза;</a:t>
            </a:r>
          </a:p>
          <a:p>
            <a:r>
              <a:rPr lang="ru-RU" dirty="0"/>
              <a:t>-  </a:t>
            </a:r>
            <a:r>
              <a:rPr lang="ru-RU" dirty="0" smtClean="0"/>
              <a:t>Не </a:t>
            </a:r>
            <a:r>
              <a:rPr lang="ru-RU" dirty="0"/>
              <a:t>привлекать к себе внимание.</a:t>
            </a:r>
          </a:p>
          <a:p>
            <a:r>
              <a:rPr lang="ru-RU" dirty="0"/>
              <a:t>-  </a:t>
            </a:r>
            <a:r>
              <a:rPr lang="ru-RU" dirty="0" smtClean="0"/>
              <a:t>Выполнять </a:t>
            </a:r>
            <a:r>
              <a:rPr lang="ru-RU" dirty="0"/>
              <a:t>все требования нарушителя.</a:t>
            </a:r>
          </a:p>
          <a:p>
            <a:r>
              <a:rPr lang="ru-RU" dirty="0"/>
              <a:t>- </a:t>
            </a:r>
            <a:r>
              <a:rPr lang="ru-RU" dirty="0" smtClean="0"/>
              <a:t> Не </a:t>
            </a:r>
            <a:r>
              <a:rPr lang="ru-RU" dirty="0"/>
              <a:t>делать резких движений.</a:t>
            </a:r>
          </a:p>
          <a:p>
            <a:r>
              <a:rPr lang="ru-RU" dirty="0"/>
              <a:t>- </a:t>
            </a:r>
            <a:r>
              <a:rPr lang="ru-RU" dirty="0" smtClean="0"/>
              <a:t> На </a:t>
            </a:r>
            <a:r>
              <a:rPr lang="ru-RU" dirty="0"/>
              <a:t>все свои действия спрашивать разрешение у нарушителя.  </a:t>
            </a:r>
          </a:p>
          <a:p>
            <a:r>
              <a:rPr lang="ru-RU" dirty="0"/>
              <a:t>-  </a:t>
            </a:r>
            <a:r>
              <a:rPr lang="ru-RU" dirty="0" smtClean="0"/>
              <a:t>Не </a:t>
            </a:r>
            <a:r>
              <a:rPr lang="ru-RU" dirty="0"/>
              <a:t>допускать паники.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270892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00B05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40380" y="295272"/>
            <a:ext cx="432048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22938" y="2922345"/>
            <a:ext cx="8069542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Лечь </a:t>
            </a:r>
            <a:r>
              <a:rPr lang="ru-RU" dirty="0"/>
              <a:t>на пол лицом </a:t>
            </a:r>
            <a:r>
              <a:rPr lang="ru-RU" dirty="0" smtClean="0"/>
              <a:t>вниз.</a:t>
            </a:r>
          </a:p>
          <a:p>
            <a:pPr lvl="0"/>
            <a:r>
              <a:rPr lang="ru-RU" dirty="0" smtClean="0"/>
              <a:t>2. Голову </a:t>
            </a:r>
            <a:r>
              <a:rPr lang="ru-RU" dirty="0"/>
              <a:t>закрыть руками и не </a:t>
            </a:r>
            <a:r>
              <a:rPr lang="ru-RU" dirty="0" smtClean="0"/>
              <a:t>двигаться.</a:t>
            </a:r>
          </a:p>
          <a:p>
            <a:pPr lvl="0"/>
            <a:r>
              <a:rPr lang="ru-RU" dirty="0" smtClean="0"/>
              <a:t>3. Держаться </a:t>
            </a:r>
            <a:r>
              <a:rPr lang="ru-RU" dirty="0"/>
              <a:t>подальше от проемов дверей и </a:t>
            </a:r>
            <a:r>
              <a:rPr lang="ru-RU" dirty="0" smtClean="0"/>
              <a:t>окон.</a:t>
            </a:r>
          </a:p>
          <a:p>
            <a:pPr lvl="0"/>
            <a:r>
              <a:rPr lang="ru-RU" dirty="0" smtClean="0"/>
              <a:t>4. При </a:t>
            </a:r>
            <a:r>
              <a:rPr lang="ru-RU" dirty="0"/>
              <a:t>ранении </a:t>
            </a:r>
            <a:r>
              <a:rPr lang="ru-RU" dirty="0" smtClean="0"/>
              <a:t>не </a:t>
            </a:r>
            <a:r>
              <a:rPr lang="ru-RU" dirty="0"/>
              <a:t>двигаться с целью уменьшения потери </a:t>
            </a:r>
            <a:r>
              <a:rPr lang="ru-RU" dirty="0" smtClean="0"/>
              <a:t>крови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b="1" dirty="0"/>
              <a:t>Выполнять все требования </a:t>
            </a:r>
            <a:r>
              <a:rPr lang="ru-RU" dirty="0"/>
              <a:t>сотрудников спецслужб.</a:t>
            </a:r>
          </a:p>
          <a:p>
            <a:pPr lvl="0"/>
            <a:r>
              <a:rPr lang="ru-RU" dirty="0" smtClean="0"/>
              <a:t>6. </a:t>
            </a:r>
            <a:r>
              <a:rPr lang="ru-RU" dirty="0" smtClean="0"/>
              <a:t>Не </a:t>
            </a:r>
            <a:r>
              <a:rPr lang="ru-RU" dirty="0"/>
              <a:t>бежать навстречу сотрудникам, проводящим </a:t>
            </a:r>
            <a:r>
              <a:rPr lang="ru-RU" dirty="0" smtClean="0"/>
              <a:t>операцию, так </a:t>
            </a:r>
            <a:r>
              <a:rPr lang="ru-RU" dirty="0"/>
              <a:t>как они могут посчитать бегущих за преступников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</a:t>
            </a:r>
            <a:r>
              <a:rPr lang="ru-RU" dirty="0" smtClean="0"/>
              <a:t>После </a:t>
            </a:r>
            <a:r>
              <a:rPr lang="ru-RU" dirty="0"/>
              <a:t>освобождения не уходить без разрешения </a:t>
            </a:r>
            <a:r>
              <a:rPr lang="ru-RU" dirty="0" smtClean="0"/>
              <a:t>сотрудников.</a:t>
            </a:r>
          </a:p>
          <a:p>
            <a:pPr lvl="0"/>
            <a:r>
              <a:rPr lang="ru-RU" dirty="0" smtClean="0"/>
              <a:t>8. </a:t>
            </a:r>
            <a:r>
              <a:rPr lang="ru-RU" dirty="0" smtClean="0"/>
              <a:t>Сообщить </a:t>
            </a:r>
            <a:r>
              <a:rPr lang="ru-RU" dirty="0"/>
              <a:t>сколько человек было с </a:t>
            </a:r>
            <a:r>
              <a:rPr lang="ru-RU" dirty="0" smtClean="0"/>
              <a:t>Вами. </a:t>
            </a:r>
          </a:p>
          <a:p>
            <a:pPr lvl="0"/>
            <a:r>
              <a:rPr lang="ru-RU" dirty="0" smtClean="0"/>
              <a:t>9. </a:t>
            </a:r>
            <a:r>
              <a:rPr lang="ru-RU" dirty="0" smtClean="0"/>
              <a:t>Оказать </a:t>
            </a:r>
            <a:r>
              <a:rPr lang="ru-RU" dirty="0"/>
              <a:t>помощь в идентификации лиц, бывших с Вами.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4946" y="2406421"/>
            <a:ext cx="7925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При </a:t>
            </a:r>
            <a:r>
              <a:rPr lang="ru-RU" sz="2000" u="sng" dirty="0">
                <a:solidFill>
                  <a:srgbClr val="00B050"/>
                </a:solidFill>
              </a:rPr>
              <a:t>проведения операции </a:t>
            </a:r>
            <a:r>
              <a:rPr lang="ru-RU" sz="2000" dirty="0">
                <a:solidFill>
                  <a:srgbClr val="00B050"/>
                </a:solidFill>
              </a:rPr>
              <a:t>по пресечению вооруженного нападения: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6949" y="5900481"/>
            <a:ext cx="742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Сохраняйте умственную и физическую активность. Помните, правоохранительные органы делают все, чтобы вас освободить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561</Words>
  <Application>Microsoft Office PowerPoint</Application>
  <PresentationFormat>Экран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75</cp:revision>
  <cp:lastPrinted>2019-01-12T21:32:01Z</cp:lastPrinted>
  <dcterms:modified xsi:type="dcterms:W3CDTF">2023-03-08T11:27:35Z</dcterms:modified>
</cp:coreProperties>
</file>